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9" r:id="rId2"/>
    <p:sldId id="360" r:id="rId3"/>
    <p:sldId id="364" r:id="rId4"/>
    <p:sldId id="365" r:id="rId5"/>
    <p:sldId id="366" r:id="rId6"/>
    <p:sldId id="367" r:id="rId7"/>
    <p:sldId id="368" r:id="rId8"/>
    <p:sldId id="358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4" autoAdjust="0"/>
    <p:restoredTop sz="94660"/>
  </p:normalViewPr>
  <p:slideViewPr>
    <p:cSldViewPr snapToGrid="0">
      <p:cViewPr varScale="1">
        <p:scale>
          <a:sx n="70" d="100"/>
          <a:sy n="70" d="100"/>
        </p:scale>
        <p:origin x="9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39C6-7AC7-DE48-A7E7-5D665BC0120C}" type="datetimeFigureOut">
              <a:rPr lang="es-CO" smtClean="0"/>
              <a:t>28/11/2024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6DC4-62F6-D744-9B5A-2471E53D22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73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52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99EB6C-330A-4556-AC8C-E5A501B46336}" type="datetimeFigureOut">
              <a:rPr lang="es-CO" smtClean="0"/>
              <a:t>28/11/2024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455957-1418-453C-A644-6E131A6520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143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47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2;p1">
            <a:extLst>
              <a:ext uri="{FF2B5EF4-FFF2-40B4-BE49-F238E27FC236}">
                <a16:creationId xmlns:a16="http://schemas.microsoft.com/office/drawing/2014/main" id="{2B45B46A-91AE-80AB-4C52-6F9A4C7FEC60}"/>
              </a:ext>
            </a:extLst>
          </p:cNvPr>
          <p:cNvSpPr txBox="1">
            <a:spLocks noGrp="1"/>
          </p:cNvSpPr>
          <p:nvPr/>
        </p:nvSpPr>
        <p:spPr>
          <a:xfrm>
            <a:off x="1409035" y="2199356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5400" dirty="0" err="1">
                <a:solidFill>
                  <a:schemeClr val="lt1"/>
                </a:solidFill>
              </a:rPr>
              <a:t>Thermal</a:t>
            </a:r>
            <a:r>
              <a:rPr lang="es-CO" sz="5400" dirty="0">
                <a:solidFill>
                  <a:schemeClr val="lt1"/>
                </a:solidFill>
              </a:rPr>
              <a:t>-RGB </a:t>
            </a:r>
            <a:r>
              <a:rPr lang="es-CO" sz="5400" dirty="0" err="1">
                <a:solidFill>
                  <a:schemeClr val="lt1"/>
                </a:solidFill>
              </a:rPr>
              <a:t>Analysis</a:t>
            </a:r>
            <a:r>
              <a:rPr lang="es-CO" sz="5400" dirty="0">
                <a:solidFill>
                  <a:schemeClr val="lt1"/>
                </a:solidFill>
              </a:rPr>
              <a:t> Hub títulos</a:t>
            </a:r>
            <a:endParaRPr lang="es-CO" dirty="0"/>
          </a:p>
        </p:txBody>
      </p:sp>
      <p:sp>
        <p:nvSpPr>
          <p:cNvPr id="2" name="Google Shape;42;p1">
            <a:extLst>
              <a:ext uri="{FF2B5EF4-FFF2-40B4-BE49-F238E27FC236}">
                <a16:creationId xmlns:a16="http://schemas.microsoft.com/office/drawing/2014/main" id="{0BEF6A22-80CC-94CD-CE62-7B8E4AB10047}"/>
              </a:ext>
            </a:extLst>
          </p:cNvPr>
          <p:cNvSpPr txBox="1">
            <a:spLocks noGrp="1"/>
          </p:cNvSpPr>
          <p:nvPr/>
        </p:nvSpPr>
        <p:spPr>
          <a:xfrm>
            <a:off x="1409036" y="4658644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CO" sz="2800" i="1" dirty="0">
                <a:solidFill>
                  <a:schemeClr val="lt1"/>
                </a:solidFill>
              </a:rPr>
              <a:t>E</a:t>
            </a:r>
            <a:r>
              <a:rPr lang="en-US" sz="2800" i="1" dirty="0" err="1">
                <a:solidFill>
                  <a:schemeClr val="lt1"/>
                </a:solidFill>
              </a:rPr>
              <a:t>nhancing</a:t>
            </a:r>
            <a:r>
              <a:rPr lang="en-US" sz="2800" i="1" dirty="0">
                <a:solidFill>
                  <a:schemeClr val="lt1"/>
                </a:solidFill>
              </a:rPr>
              <a:t> and Registering Multimodal Images for Computer Vision</a:t>
            </a:r>
            <a:endParaRPr lang="es-CO" sz="2800" i="1" dirty="0">
              <a:solidFill>
                <a:schemeClr val="lt1"/>
              </a:solidFill>
            </a:endParaRPr>
          </a:p>
        </p:txBody>
      </p:sp>
      <p:sp>
        <p:nvSpPr>
          <p:cNvPr id="3" name="Google Shape;42;p1">
            <a:extLst>
              <a:ext uri="{FF2B5EF4-FFF2-40B4-BE49-F238E27FC236}">
                <a16:creationId xmlns:a16="http://schemas.microsoft.com/office/drawing/2014/main" id="{50F7C539-73E2-BD88-C49A-4A545AB58316}"/>
              </a:ext>
            </a:extLst>
          </p:cNvPr>
          <p:cNvSpPr txBox="1">
            <a:spLocks noGrp="1"/>
          </p:cNvSpPr>
          <p:nvPr/>
        </p:nvSpPr>
        <p:spPr>
          <a:xfrm>
            <a:off x="1409037" y="5641284"/>
            <a:ext cx="9373925" cy="843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3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MX" sz="2400" i="1" dirty="0">
                <a:solidFill>
                  <a:schemeClr val="lt1"/>
                </a:solidFill>
              </a:rPr>
              <a:t>Ing. Paula Alejandra Ortiz Santana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MX" sz="2400" i="1" dirty="0">
                <a:solidFill>
                  <a:schemeClr val="lt1"/>
                </a:solidFill>
              </a:rPr>
              <a:t>Instituto Tecnológico Metropolitano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MX" sz="2400" i="1" dirty="0">
                <a:solidFill>
                  <a:schemeClr val="lt1"/>
                </a:solidFill>
              </a:rPr>
              <a:t>2024</a:t>
            </a:r>
            <a:endParaRPr lang="es-CO" sz="2400" i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8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9BF70-E051-3E25-1629-88976CBBE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2931" y="743638"/>
            <a:ext cx="9144000" cy="856562"/>
          </a:xfrm>
        </p:spPr>
        <p:txBody>
          <a:bodyPr/>
          <a:lstStyle/>
          <a:p>
            <a:r>
              <a:rPr lang="es-CO" b="1" dirty="0" err="1">
                <a:solidFill>
                  <a:schemeClr val="tx1"/>
                </a:solidFill>
              </a:rPr>
              <a:t>Motivation</a:t>
            </a:r>
            <a:r>
              <a:rPr lang="es-CO" b="1" dirty="0">
                <a:solidFill>
                  <a:schemeClr val="tx1"/>
                </a:solidFill>
              </a:rPr>
              <a:t> and </a:t>
            </a:r>
            <a:r>
              <a:rPr lang="es-CO" b="1" dirty="0" err="1">
                <a:solidFill>
                  <a:schemeClr val="tx1"/>
                </a:solidFill>
              </a:rPr>
              <a:t>Objectives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A2568F-A456-155F-9781-D48518F95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089" y="2305501"/>
            <a:ext cx="4481015" cy="519586"/>
          </a:xfrm>
        </p:spPr>
        <p:txBody>
          <a:bodyPr/>
          <a:lstStyle/>
          <a:p>
            <a:r>
              <a:rPr lang="es-CO" b="1" dirty="0" err="1">
                <a:solidFill>
                  <a:schemeClr val="tx1"/>
                </a:solidFill>
              </a:rPr>
              <a:t>Motivation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28E088D-17A8-FAAE-57D3-D1788D4210EF}"/>
              </a:ext>
            </a:extLst>
          </p:cNvPr>
          <p:cNvSpPr txBox="1">
            <a:spLocks/>
          </p:cNvSpPr>
          <p:nvPr/>
        </p:nvSpPr>
        <p:spPr>
          <a:xfrm>
            <a:off x="6732896" y="2305501"/>
            <a:ext cx="4481015" cy="5195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 err="1">
                <a:solidFill>
                  <a:schemeClr val="tx1"/>
                </a:solidFill>
              </a:rPr>
              <a:t>Objectives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E24256E-E29B-D791-C81C-D60A4410884B}"/>
              </a:ext>
            </a:extLst>
          </p:cNvPr>
          <p:cNvSpPr txBox="1">
            <a:spLocks/>
          </p:cNvSpPr>
          <p:nvPr/>
        </p:nvSpPr>
        <p:spPr>
          <a:xfrm>
            <a:off x="1223748" y="3270595"/>
            <a:ext cx="4481015" cy="284376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Combine thermal and RGB imaging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Enhance analysis and visualization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Applications: monitoring, data fusion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28C8517-5EB7-15FE-7782-1356365FE28C}"/>
              </a:ext>
            </a:extLst>
          </p:cNvPr>
          <p:cNvSpPr txBox="1">
            <a:spLocks/>
          </p:cNvSpPr>
          <p:nvPr/>
        </p:nvSpPr>
        <p:spPr>
          <a:xfrm>
            <a:off x="7244684" y="3279373"/>
            <a:ext cx="4481015" cy="284376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Develop image registration methods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Improve thermal-RGB image fusion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Enable seamless multimodal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7478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F0E2B-A0B8-9E17-9F4A-089585060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7799"/>
            <a:ext cx="9144000" cy="924801"/>
          </a:xfrm>
        </p:spPr>
        <p:txBody>
          <a:bodyPr/>
          <a:lstStyle/>
          <a:p>
            <a:r>
              <a:rPr lang="es-US" b="1" i="0" dirty="0" err="1">
                <a:solidFill>
                  <a:srgbClr val="0D0D0D"/>
                </a:solidFill>
                <a:effectLst/>
                <a:latin typeface="ui-sans-serif"/>
              </a:rPr>
              <a:t>Methodology</a:t>
            </a:r>
            <a:endParaRPr lang="es-US" b="1" dirty="0">
              <a:solidFill>
                <a:schemeClr val="tx1"/>
              </a:solidFill>
            </a:endParaRPr>
          </a:p>
        </p:txBody>
      </p:sp>
      <p:sp>
        <p:nvSpPr>
          <p:cNvPr id="4" name="Flecha: cheurón 3">
            <a:extLst>
              <a:ext uri="{FF2B5EF4-FFF2-40B4-BE49-F238E27FC236}">
                <a16:creationId xmlns:a16="http://schemas.microsoft.com/office/drawing/2014/main" id="{B99F07B6-5E59-3048-037F-A2B6CA8E704F}"/>
              </a:ext>
            </a:extLst>
          </p:cNvPr>
          <p:cNvSpPr/>
          <p:nvPr/>
        </p:nvSpPr>
        <p:spPr>
          <a:xfrm>
            <a:off x="0" y="2292824"/>
            <a:ext cx="2920621" cy="77792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Preprocessing</a:t>
            </a:r>
          </a:p>
        </p:txBody>
      </p:sp>
      <p:sp>
        <p:nvSpPr>
          <p:cNvPr id="5" name="Flecha: cheurón 4">
            <a:extLst>
              <a:ext uri="{FF2B5EF4-FFF2-40B4-BE49-F238E27FC236}">
                <a16:creationId xmlns:a16="http://schemas.microsoft.com/office/drawing/2014/main" id="{2D8E2767-47FA-173F-115F-94643AB39767}"/>
              </a:ext>
            </a:extLst>
          </p:cNvPr>
          <p:cNvSpPr/>
          <p:nvPr/>
        </p:nvSpPr>
        <p:spPr>
          <a:xfrm>
            <a:off x="3175379" y="2292824"/>
            <a:ext cx="2920621" cy="77792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 err="1">
                <a:solidFill>
                  <a:schemeClr val="tx1"/>
                </a:solidFill>
              </a:rPr>
              <a:t>Feature</a:t>
            </a:r>
            <a:r>
              <a:rPr lang="es-US" b="1" dirty="0">
                <a:solidFill>
                  <a:schemeClr val="tx1"/>
                </a:solidFill>
              </a:rPr>
              <a:t> </a:t>
            </a:r>
            <a:r>
              <a:rPr lang="es-US" b="1" dirty="0" err="1">
                <a:solidFill>
                  <a:schemeClr val="tx1"/>
                </a:solidFill>
              </a:rPr>
              <a:t>Extraction</a:t>
            </a:r>
            <a:endParaRPr lang="es-US" b="1" dirty="0">
              <a:solidFill>
                <a:schemeClr val="tx1"/>
              </a:solidFill>
            </a:endParaRPr>
          </a:p>
        </p:txBody>
      </p:sp>
      <p:sp>
        <p:nvSpPr>
          <p:cNvPr id="6" name="Flecha: cheurón 5">
            <a:extLst>
              <a:ext uri="{FF2B5EF4-FFF2-40B4-BE49-F238E27FC236}">
                <a16:creationId xmlns:a16="http://schemas.microsoft.com/office/drawing/2014/main" id="{5298CDCD-7B05-C9C9-EB02-2BDDFBA4F3A2}"/>
              </a:ext>
            </a:extLst>
          </p:cNvPr>
          <p:cNvSpPr/>
          <p:nvPr/>
        </p:nvSpPr>
        <p:spPr>
          <a:xfrm>
            <a:off x="6223379" y="2292824"/>
            <a:ext cx="2920621" cy="777922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US" b="1" i="0" dirty="0" err="1">
                <a:solidFill>
                  <a:srgbClr val="0D0D0D"/>
                </a:solidFill>
                <a:effectLst/>
                <a:latin typeface="ui-sans-serif"/>
              </a:rPr>
              <a:t>Statistical</a:t>
            </a:r>
            <a:r>
              <a:rPr lang="es-US" b="1" i="0" dirty="0">
                <a:solidFill>
                  <a:srgbClr val="0D0D0D"/>
                </a:solidFill>
                <a:effectLst/>
                <a:latin typeface="ui-sans-serif"/>
              </a:rPr>
              <a:t> </a:t>
            </a:r>
            <a:r>
              <a:rPr lang="es-US" b="1" i="0" dirty="0" err="1">
                <a:solidFill>
                  <a:srgbClr val="0D0D0D"/>
                </a:solidFill>
                <a:effectLst/>
                <a:latin typeface="ui-sans-serif"/>
              </a:rPr>
              <a:t>Analysis</a:t>
            </a:r>
            <a:endParaRPr lang="es-US" b="0" i="0" dirty="0">
              <a:solidFill>
                <a:srgbClr val="0D0D0D"/>
              </a:solidFill>
              <a:effectLst/>
              <a:latin typeface="ui-sans-serif"/>
            </a:endParaRPr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BAE0192B-3A19-35F0-041C-FE30BC8B3649}"/>
              </a:ext>
            </a:extLst>
          </p:cNvPr>
          <p:cNvSpPr/>
          <p:nvPr/>
        </p:nvSpPr>
        <p:spPr>
          <a:xfrm>
            <a:off x="9271379" y="2292824"/>
            <a:ext cx="2920621" cy="777922"/>
          </a:xfrm>
          <a:prstGeom prst="chevr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 err="1">
                <a:solidFill>
                  <a:schemeClr val="bg1"/>
                </a:solidFill>
              </a:rPr>
              <a:t>Fusion</a:t>
            </a:r>
            <a:r>
              <a:rPr lang="es-US" b="1" dirty="0">
                <a:solidFill>
                  <a:schemeClr val="bg1"/>
                </a:solidFill>
              </a:rPr>
              <a:t> </a:t>
            </a:r>
            <a:r>
              <a:rPr lang="es-US" b="1" dirty="0" err="1">
                <a:solidFill>
                  <a:schemeClr val="bg1"/>
                </a:solidFill>
              </a:rPr>
              <a:t>Approach</a:t>
            </a:r>
            <a:endParaRPr lang="es-US" b="1" dirty="0">
              <a:solidFill>
                <a:schemeClr val="bg1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CD625E9-6D6F-AA40-8716-8004FA622CE8}"/>
              </a:ext>
            </a:extLst>
          </p:cNvPr>
          <p:cNvCxnSpPr>
            <a:stCxn id="4" idx="2"/>
          </p:cNvCxnSpPr>
          <p:nvPr/>
        </p:nvCxnSpPr>
        <p:spPr>
          <a:xfrm>
            <a:off x="1265830" y="3070746"/>
            <a:ext cx="3412" cy="716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FF1E4D1-22B5-7756-C14F-9B6566804684}"/>
              </a:ext>
            </a:extLst>
          </p:cNvPr>
          <p:cNvCxnSpPr/>
          <p:nvPr/>
        </p:nvCxnSpPr>
        <p:spPr>
          <a:xfrm>
            <a:off x="4635689" y="3070745"/>
            <a:ext cx="3412" cy="716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B9D1C4D-31AD-E7F1-2593-742EE287FCEC}"/>
              </a:ext>
            </a:extLst>
          </p:cNvPr>
          <p:cNvCxnSpPr/>
          <p:nvPr/>
        </p:nvCxnSpPr>
        <p:spPr>
          <a:xfrm>
            <a:off x="7683689" y="3070745"/>
            <a:ext cx="3412" cy="716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9854075-A9FD-7C9C-EB92-F22F36EAF7A6}"/>
              </a:ext>
            </a:extLst>
          </p:cNvPr>
          <p:cNvCxnSpPr/>
          <p:nvPr/>
        </p:nvCxnSpPr>
        <p:spPr>
          <a:xfrm>
            <a:off x="10731689" y="3070744"/>
            <a:ext cx="3412" cy="716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D4D9CDE-CF6F-53DB-DE4A-3865A6BE69A2}"/>
              </a:ext>
            </a:extLst>
          </p:cNvPr>
          <p:cNvSpPr/>
          <p:nvPr/>
        </p:nvSpPr>
        <p:spPr>
          <a:xfrm>
            <a:off x="185951" y="3787253"/>
            <a:ext cx="2159758" cy="2456597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40DEA3B-04B1-B93E-9CCA-8E9ACF02CF30}"/>
              </a:ext>
            </a:extLst>
          </p:cNvPr>
          <p:cNvSpPr/>
          <p:nvPr/>
        </p:nvSpPr>
        <p:spPr>
          <a:xfrm>
            <a:off x="3555810" y="3787253"/>
            <a:ext cx="2159758" cy="2456597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1D499AD-096D-0418-BA46-5E2BC22340B4}"/>
              </a:ext>
            </a:extLst>
          </p:cNvPr>
          <p:cNvSpPr/>
          <p:nvPr/>
        </p:nvSpPr>
        <p:spPr>
          <a:xfrm>
            <a:off x="6603810" y="3787253"/>
            <a:ext cx="2159758" cy="2456597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B540538-60EE-597F-8A27-EA2724F5DB87}"/>
              </a:ext>
            </a:extLst>
          </p:cNvPr>
          <p:cNvSpPr/>
          <p:nvPr/>
        </p:nvSpPr>
        <p:spPr>
          <a:xfrm>
            <a:off x="9651810" y="3787250"/>
            <a:ext cx="2159758" cy="2456597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8804919-ADED-0980-F04F-582CC7D2FC75}"/>
              </a:ext>
            </a:extLst>
          </p:cNvPr>
          <p:cNvSpPr txBox="1"/>
          <p:nvPr/>
        </p:nvSpPr>
        <p:spPr>
          <a:xfrm>
            <a:off x="185951" y="4056737"/>
            <a:ext cx="19976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thermal and RGB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Gaussian filtering for noise reduction</a:t>
            </a:r>
            <a:endParaRPr lang="es-U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975B8B6-3FE5-B61A-8C6A-E0136A73894A}"/>
              </a:ext>
            </a:extLst>
          </p:cNvPr>
          <p:cNvSpPr txBox="1"/>
          <p:nvPr/>
        </p:nvSpPr>
        <p:spPr>
          <a:xfrm>
            <a:off x="3684897" y="3931648"/>
            <a:ext cx="18970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mean and variance per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 features for uniform analysis</a:t>
            </a:r>
            <a:endParaRPr lang="es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A98827-2EFA-8C8C-21F8-8EB3B6938122}"/>
              </a:ext>
            </a:extLst>
          </p:cNvPr>
          <p:cNvSpPr txBox="1"/>
          <p:nvPr/>
        </p:nvSpPr>
        <p:spPr>
          <a:xfrm>
            <a:off x="6697071" y="4002144"/>
            <a:ext cx="21529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Scatter plots for feature comparison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Boxplots and histograms by class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D11CFBA-DF8D-030B-D16F-CCE3B44C4441}"/>
              </a:ext>
            </a:extLst>
          </p:cNvPr>
          <p:cNvSpPr txBox="1"/>
          <p:nvPr/>
        </p:nvSpPr>
        <p:spPr>
          <a:xfrm>
            <a:off x="9656928" y="4002144"/>
            <a:ext cx="21563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Combine thermal and RGB images</a:t>
            </a:r>
            <a:endParaRPr lang="en-US" dirty="0">
              <a:solidFill>
                <a:srgbClr val="0D0D0D"/>
              </a:solidFill>
              <a:latin typeface="ui-sans-serif"/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Use weighted blending for enhanced visuals</a:t>
            </a:r>
          </a:p>
        </p:txBody>
      </p:sp>
    </p:spTree>
    <p:extLst>
      <p:ext uri="{BB962C8B-B14F-4D97-AF65-F5344CB8AC3E}">
        <p14:creationId xmlns:p14="http://schemas.microsoft.com/office/powerpoint/2010/main" val="25156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E926B-3E56-95D1-48C2-AAFAB0178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9608B-6C6D-5E5F-A2D3-47E3C0004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600" y="1142983"/>
            <a:ext cx="9144000" cy="645801"/>
          </a:xfrm>
        </p:spPr>
        <p:txBody>
          <a:bodyPr>
            <a:normAutofit fontScale="90000"/>
          </a:bodyPr>
          <a:lstStyle/>
          <a:p>
            <a:r>
              <a:rPr lang="es-US" b="1" i="0" dirty="0" err="1">
                <a:solidFill>
                  <a:srgbClr val="0D0D0D"/>
                </a:solidFill>
                <a:effectLst/>
                <a:latin typeface="ui-sans-serif"/>
              </a:rPr>
              <a:t>Results</a:t>
            </a:r>
            <a:endParaRPr lang="es-US" b="1" dirty="0">
              <a:solidFill>
                <a:schemeClr val="tx1"/>
              </a:solidFill>
            </a:endParaRPr>
          </a:p>
        </p:txBody>
      </p:sp>
      <p:sp>
        <p:nvSpPr>
          <p:cNvPr id="8" name="Google Shape;197;p8">
            <a:extLst>
              <a:ext uri="{FF2B5EF4-FFF2-40B4-BE49-F238E27FC236}">
                <a16:creationId xmlns:a16="http://schemas.microsoft.com/office/drawing/2014/main" id="{5AC3B47F-8D74-BDC3-15DF-8FDCEF7E9225}"/>
              </a:ext>
            </a:extLst>
          </p:cNvPr>
          <p:cNvSpPr/>
          <p:nvPr/>
        </p:nvSpPr>
        <p:spPr>
          <a:xfrm>
            <a:off x="4389900" y="3021300"/>
            <a:ext cx="3412200" cy="40770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Geometric</a:t>
            </a: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Transformations</a:t>
            </a: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98;p8">
            <a:extLst>
              <a:ext uri="{FF2B5EF4-FFF2-40B4-BE49-F238E27FC236}">
                <a16:creationId xmlns:a16="http://schemas.microsoft.com/office/drawing/2014/main" id="{DDA8ACF7-23F4-B790-1394-78BF096B4D43}"/>
              </a:ext>
            </a:extLst>
          </p:cNvPr>
          <p:cNvSpPr/>
          <p:nvPr/>
        </p:nvSpPr>
        <p:spPr>
          <a:xfrm>
            <a:off x="539469" y="4032348"/>
            <a:ext cx="2606706" cy="2087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Translation</a:t>
            </a:r>
            <a:endParaRPr lang="es-MX"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199;p8">
            <a:extLst>
              <a:ext uri="{FF2B5EF4-FFF2-40B4-BE49-F238E27FC236}">
                <a16:creationId xmlns:a16="http://schemas.microsoft.com/office/drawing/2014/main" id="{C41AF1A2-3AB4-828F-6798-3D8E04819EF9}"/>
              </a:ext>
            </a:extLst>
          </p:cNvPr>
          <p:cNvCxnSpPr>
            <a:cxnSpLocks/>
          </p:cNvCxnSpPr>
          <p:nvPr/>
        </p:nvCxnSpPr>
        <p:spPr>
          <a:xfrm>
            <a:off x="1972467" y="3581575"/>
            <a:ext cx="8638084" cy="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201;p8">
            <a:extLst>
              <a:ext uri="{FF2B5EF4-FFF2-40B4-BE49-F238E27FC236}">
                <a16:creationId xmlns:a16="http://schemas.microsoft.com/office/drawing/2014/main" id="{91A720DB-7D05-2025-9792-7B7EA6B57B89}"/>
              </a:ext>
            </a:extLst>
          </p:cNvPr>
          <p:cNvCxnSpPr>
            <a:cxnSpLocks/>
          </p:cNvCxnSpPr>
          <p:nvPr/>
        </p:nvCxnSpPr>
        <p:spPr>
          <a:xfrm>
            <a:off x="4899375" y="3580100"/>
            <a:ext cx="3600" cy="28620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0" name="Google Shape;193;p8">
            <a:extLst>
              <a:ext uri="{FF2B5EF4-FFF2-40B4-BE49-F238E27FC236}">
                <a16:creationId xmlns:a16="http://schemas.microsoft.com/office/drawing/2014/main" id="{92CBEB57-8351-8C18-8AF2-3F0DDBC6BC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924" y="4687836"/>
            <a:ext cx="1826978" cy="133621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5;p8">
            <a:extLst>
              <a:ext uri="{FF2B5EF4-FFF2-40B4-BE49-F238E27FC236}">
                <a16:creationId xmlns:a16="http://schemas.microsoft.com/office/drawing/2014/main" id="{B18D7C07-2818-9FA5-B4D7-75436CA87FBB}"/>
              </a:ext>
            </a:extLst>
          </p:cNvPr>
          <p:cNvSpPr/>
          <p:nvPr/>
        </p:nvSpPr>
        <p:spPr>
          <a:xfrm>
            <a:off x="3521502" y="4032348"/>
            <a:ext cx="2574498" cy="20872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Rotation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06;p8">
            <a:extLst>
              <a:ext uri="{FF2B5EF4-FFF2-40B4-BE49-F238E27FC236}">
                <a16:creationId xmlns:a16="http://schemas.microsoft.com/office/drawing/2014/main" id="{BE5D1F14-52A0-8473-2BFB-50436E2F3C85}"/>
              </a:ext>
            </a:extLst>
          </p:cNvPr>
          <p:cNvSpPr/>
          <p:nvPr/>
        </p:nvSpPr>
        <p:spPr>
          <a:xfrm>
            <a:off x="9334749" y="4113807"/>
            <a:ext cx="2551604" cy="20800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Deformation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07;p8">
            <a:extLst>
              <a:ext uri="{FF2B5EF4-FFF2-40B4-BE49-F238E27FC236}">
                <a16:creationId xmlns:a16="http://schemas.microsoft.com/office/drawing/2014/main" id="{FA23E9E9-7264-E909-0A3A-38C60346476F}"/>
              </a:ext>
            </a:extLst>
          </p:cNvPr>
          <p:cNvSpPr/>
          <p:nvPr/>
        </p:nvSpPr>
        <p:spPr>
          <a:xfrm>
            <a:off x="6418745" y="4067504"/>
            <a:ext cx="2551605" cy="208004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 lang="es-MX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208;p8">
            <a:extLst>
              <a:ext uri="{FF2B5EF4-FFF2-40B4-BE49-F238E27FC236}">
                <a16:creationId xmlns:a16="http://schemas.microsoft.com/office/drawing/2014/main" id="{26C49C1B-D7E5-59B3-D23A-2DE08D9145D9}"/>
              </a:ext>
            </a:extLst>
          </p:cNvPr>
          <p:cNvCxnSpPr>
            <a:cxnSpLocks/>
          </p:cNvCxnSpPr>
          <p:nvPr/>
        </p:nvCxnSpPr>
        <p:spPr>
          <a:xfrm>
            <a:off x="7040525" y="3574375"/>
            <a:ext cx="3600" cy="28620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" name="Google Shape;209;p8">
            <a:extLst>
              <a:ext uri="{FF2B5EF4-FFF2-40B4-BE49-F238E27FC236}">
                <a16:creationId xmlns:a16="http://schemas.microsoft.com/office/drawing/2014/main" id="{A0715665-05B5-46F8-6B75-56519FA92A68}"/>
              </a:ext>
            </a:extLst>
          </p:cNvPr>
          <p:cNvCxnSpPr>
            <a:cxnSpLocks/>
          </p:cNvCxnSpPr>
          <p:nvPr/>
        </p:nvCxnSpPr>
        <p:spPr>
          <a:xfrm>
            <a:off x="10596903" y="3600465"/>
            <a:ext cx="0" cy="35033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0" name="Google Shape;210;p8">
            <a:extLst>
              <a:ext uri="{FF2B5EF4-FFF2-40B4-BE49-F238E27FC236}">
                <a16:creationId xmlns:a16="http://schemas.microsoft.com/office/drawing/2014/main" id="{CF33FBEC-061A-863C-C430-9375023263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6142" y="4687836"/>
            <a:ext cx="1746466" cy="117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11;p8">
            <a:extLst>
              <a:ext uri="{FF2B5EF4-FFF2-40B4-BE49-F238E27FC236}">
                <a16:creationId xmlns:a16="http://schemas.microsoft.com/office/drawing/2014/main" id="{2440A822-597E-C8BA-ABAD-0C41EFE6C5B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9386" y="4687836"/>
            <a:ext cx="1705427" cy="133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12;p8">
            <a:extLst>
              <a:ext uri="{FF2B5EF4-FFF2-40B4-BE49-F238E27FC236}">
                <a16:creationId xmlns:a16="http://schemas.microsoft.com/office/drawing/2014/main" id="{8A683C16-5950-B9B8-6460-1F55D24C19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95492" y="4756661"/>
            <a:ext cx="1630118" cy="1261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201;p8">
            <a:extLst>
              <a:ext uri="{FF2B5EF4-FFF2-40B4-BE49-F238E27FC236}">
                <a16:creationId xmlns:a16="http://schemas.microsoft.com/office/drawing/2014/main" id="{74A858DA-EDF0-42ED-7A86-03FA4D290C89}"/>
              </a:ext>
            </a:extLst>
          </p:cNvPr>
          <p:cNvCxnSpPr>
            <a:cxnSpLocks/>
          </p:cNvCxnSpPr>
          <p:nvPr/>
        </p:nvCxnSpPr>
        <p:spPr>
          <a:xfrm>
            <a:off x="1972467" y="3574375"/>
            <a:ext cx="0" cy="350330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" name="Google Shape;201;p8">
            <a:extLst>
              <a:ext uri="{FF2B5EF4-FFF2-40B4-BE49-F238E27FC236}">
                <a16:creationId xmlns:a16="http://schemas.microsoft.com/office/drawing/2014/main" id="{DF17A23E-9952-8629-6F55-62B3D47E79BF}"/>
              </a:ext>
            </a:extLst>
          </p:cNvPr>
          <p:cNvCxnSpPr>
            <a:cxnSpLocks/>
          </p:cNvCxnSpPr>
          <p:nvPr/>
        </p:nvCxnSpPr>
        <p:spPr>
          <a:xfrm>
            <a:off x="5887275" y="3427525"/>
            <a:ext cx="3600" cy="153313"/>
          </a:xfrm>
          <a:prstGeom prst="straightConnector1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93" name="Google Shape;203;p8">
            <a:extLst>
              <a:ext uri="{FF2B5EF4-FFF2-40B4-BE49-F238E27FC236}">
                <a16:creationId xmlns:a16="http://schemas.microsoft.com/office/drawing/2014/main" id="{E93436EE-89F8-5F0C-C8DA-CD3AFCE03A5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0092" y="1465883"/>
            <a:ext cx="2461410" cy="1568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52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8;g2d3e7071475_4_26">
            <a:extLst>
              <a:ext uri="{FF2B5EF4-FFF2-40B4-BE49-F238E27FC236}">
                <a16:creationId xmlns:a16="http://schemas.microsoft.com/office/drawing/2014/main" id="{CAA3690E-D8EA-E9C8-697E-1B5FD6F645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964" y="2541550"/>
            <a:ext cx="3813589" cy="266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9;g2d3e7071475_4_26">
            <a:extLst>
              <a:ext uri="{FF2B5EF4-FFF2-40B4-BE49-F238E27FC236}">
                <a16:creationId xmlns:a16="http://schemas.microsoft.com/office/drawing/2014/main" id="{10DA2A05-326B-6C07-95A1-1E4247A575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64" y="1800260"/>
            <a:ext cx="2428314" cy="19458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0;g2d3e7071475_4_26">
            <a:extLst>
              <a:ext uri="{FF2B5EF4-FFF2-40B4-BE49-F238E27FC236}">
                <a16:creationId xmlns:a16="http://schemas.microsoft.com/office/drawing/2014/main" id="{26E301E0-1447-527D-6CBF-E9F363D1B7BC}"/>
              </a:ext>
            </a:extLst>
          </p:cNvPr>
          <p:cNvSpPr/>
          <p:nvPr/>
        </p:nvSpPr>
        <p:spPr>
          <a:xfrm>
            <a:off x="5796052" y="2004500"/>
            <a:ext cx="1237663" cy="8811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A6C215-7EBA-0194-BAC7-F099E415C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710" y="1233079"/>
            <a:ext cx="3734804" cy="28729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05721D-CBB1-6078-37F8-5B674AD2C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254" y="4239804"/>
            <a:ext cx="3292390" cy="2514377"/>
          </a:xfrm>
          <a:prstGeom prst="rect">
            <a:avLst/>
          </a:prstGeom>
        </p:spPr>
      </p:pic>
      <p:sp>
        <p:nvSpPr>
          <p:cNvPr id="9" name="Flecha: doblada 8">
            <a:extLst>
              <a:ext uri="{FF2B5EF4-FFF2-40B4-BE49-F238E27FC236}">
                <a16:creationId xmlns:a16="http://schemas.microsoft.com/office/drawing/2014/main" id="{94C6F088-75BB-7FBF-6B47-0998EECFC549}"/>
              </a:ext>
            </a:extLst>
          </p:cNvPr>
          <p:cNvSpPr/>
          <p:nvPr/>
        </p:nvSpPr>
        <p:spPr>
          <a:xfrm rot="10800000">
            <a:off x="9438968" y="4454013"/>
            <a:ext cx="988142" cy="1445342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US">
              <a:solidFill>
                <a:schemeClr val="tx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2DCE23F-48A4-4FA4-E318-65A0181A0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968" y="1233079"/>
            <a:ext cx="9144000" cy="645801"/>
          </a:xfrm>
        </p:spPr>
        <p:txBody>
          <a:bodyPr>
            <a:normAutofit fontScale="90000"/>
          </a:bodyPr>
          <a:lstStyle/>
          <a:p>
            <a:r>
              <a:rPr lang="es-US" b="1" i="0" dirty="0" err="1">
                <a:solidFill>
                  <a:srgbClr val="0D0D0D"/>
                </a:solidFill>
                <a:effectLst/>
                <a:latin typeface="ui-sans-serif"/>
              </a:rPr>
              <a:t>Results</a:t>
            </a:r>
            <a:endParaRPr lang="es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6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1E1F-00A2-F384-CE7D-CAF87929C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B4B88DE4-AC49-DACA-891E-6BC2718FE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8927" y="1369557"/>
            <a:ext cx="9144000" cy="645801"/>
          </a:xfrm>
        </p:spPr>
        <p:txBody>
          <a:bodyPr>
            <a:normAutofit fontScale="90000"/>
          </a:bodyPr>
          <a:lstStyle/>
          <a:p>
            <a:r>
              <a:rPr lang="es-US" b="1" i="0" dirty="0" err="1">
                <a:solidFill>
                  <a:srgbClr val="0D0D0D"/>
                </a:solidFill>
                <a:effectLst/>
                <a:latin typeface="ui-sans-serif"/>
              </a:rPr>
              <a:t>Results</a:t>
            </a:r>
            <a:endParaRPr lang="es-US" b="1" dirty="0">
              <a:solidFill>
                <a:schemeClr val="tx1"/>
              </a:solidFill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35E775BF-6955-6782-3BB0-FE0FCB221C49}"/>
              </a:ext>
            </a:extLst>
          </p:cNvPr>
          <p:cNvSpPr txBox="1">
            <a:spLocks/>
          </p:cNvSpPr>
          <p:nvPr/>
        </p:nvSpPr>
        <p:spPr>
          <a:xfrm>
            <a:off x="1768927" y="2438081"/>
            <a:ext cx="9144000" cy="284376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 Thermal and RGB images show distinct statistical properties.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Thermal images exhibit higher mean values, indicating temperature sensitivity.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RGB images have lower mean values, consistent with the visible spectrum.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Variance in thermal images is lower than in RGB images.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Fusion through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ui-sans-serif"/>
              </a:rPr>
              <a:t>SimpleITK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 registration enhanced alignment accuracy.</a:t>
            </a:r>
          </a:p>
        </p:txBody>
      </p:sp>
    </p:spTree>
    <p:extLst>
      <p:ext uri="{BB962C8B-B14F-4D97-AF65-F5344CB8AC3E}">
        <p14:creationId xmlns:p14="http://schemas.microsoft.com/office/powerpoint/2010/main" val="216310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B864F-7F2E-F7D6-DC58-C281D799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6F189988-9233-BCC8-4D9C-DF3DF37D2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150" y="2243014"/>
            <a:ext cx="5232375" cy="645801"/>
          </a:xfrm>
        </p:spPr>
        <p:txBody>
          <a:bodyPr>
            <a:normAutofit fontScale="90000"/>
          </a:bodyPr>
          <a:lstStyle/>
          <a:p>
            <a:r>
              <a:rPr lang="es-US" b="1" i="0" dirty="0">
                <a:solidFill>
                  <a:srgbClr val="0D0D0D"/>
                </a:solidFill>
                <a:effectLst/>
                <a:latin typeface="ui-sans-serif"/>
              </a:rPr>
              <a:t>Future </a:t>
            </a:r>
            <a:r>
              <a:rPr lang="es-US" b="1" i="0" dirty="0" err="1">
                <a:solidFill>
                  <a:srgbClr val="0D0D0D"/>
                </a:solidFill>
                <a:effectLst/>
                <a:latin typeface="ui-sans-serif"/>
              </a:rPr>
              <a:t>Work</a:t>
            </a:r>
            <a:endParaRPr lang="es-US" b="1" dirty="0">
              <a:solidFill>
                <a:schemeClr val="tx1"/>
              </a:solidFill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FB803CB1-F708-A556-8EF3-5FE12F89CAE8}"/>
              </a:ext>
            </a:extLst>
          </p:cNvPr>
          <p:cNvSpPr txBox="1">
            <a:spLocks/>
          </p:cNvSpPr>
          <p:nvPr/>
        </p:nvSpPr>
        <p:spPr>
          <a:xfrm>
            <a:off x="622515" y="3216004"/>
            <a:ext cx="5014010" cy="284376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 Explore machine learning techniques for feature extraction.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Implement shifting strategies to improve fusion results.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Test advanced algorithms for better registration accuracy.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2C36DD6-1908-78E9-BAB1-541C15C8C67C}"/>
              </a:ext>
            </a:extLst>
          </p:cNvPr>
          <p:cNvSpPr txBox="1">
            <a:spLocks/>
          </p:cNvSpPr>
          <p:nvPr/>
        </p:nvSpPr>
        <p:spPr>
          <a:xfrm>
            <a:off x="6315905" y="2243013"/>
            <a:ext cx="5232375" cy="645801"/>
          </a:xfrm>
          <a:prstGeom prst="rect">
            <a:avLst/>
          </a:prstGeom>
        </p:spPr>
        <p:txBody>
          <a:bodyPr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US" b="1" dirty="0" err="1">
                <a:solidFill>
                  <a:srgbClr val="0D0D0D"/>
                </a:solidFill>
                <a:latin typeface="ui-sans-serif"/>
              </a:rPr>
              <a:t>Conclusions</a:t>
            </a:r>
            <a:endParaRPr lang="es-US" b="1" dirty="0">
              <a:solidFill>
                <a:schemeClr val="tx1"/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D2915F8-9AE1-9E0F-C010-11D4132BEE45}"/>
              </a:ext>
            </a:extLst>
          </p:cNvPr>
          <p:cNvSpPr txBox="1">
            <a:spLocks/>
          </p:cNvSpPr>
          <p:nvPr/>
        </p:nvSpPr>
        <p:spPr>
          <a:xfrm>
            <a:off x="6555477" y="3216003"/>
            <a:ext cx="5014010" cy="284376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 Thermal and RGB images offer complementary information.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Image registration with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ui-sans-serif"/>
              </a:rPr>
              <a:t>SimpleITK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 provided precise alignment.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Fusion techniques enhanced interpretability of combined features.</a:t>
            </a:r>
          </a:p>
        </p:txBody>
      </p:sp>
    </p:spTree>
    <p:extLst>
      <p:ext uri="{BB962C8B-B14F-4D97-AF65-F5344CB8AC3E}">
        <p14:creationId xmlns:p14="http://schemas.microsoft.com/office/powerpoint/2010/main" val="3958845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85BB1BB9-F4AA-2D61-3C1B-74A58B29D078}"/>
              </a:ext>
            </a:extLst>
          </p:cNvPr>
          <p:cNvSpPr/>
          <p:nvPr/>
        </p:nvSpPr>
        <p:spPr>
          <a:xfrm>
            <a:off x="1330467" y="3166712"/>
            <a:ext cx="9531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5400"/>
            </a:pPr>
            <a:r>
              <a:rPr lang="es-MX" sz="5400" b="1" dirty="0">
                <a:solidFill>
                  <a:schemeClr val="bg1"/>
                </a:solidFill>
                <a:latin typeface="Montserrat" panose="00000500000000000000" pitchFamily="50" charset="0"/>
                <a:ea typeface="Roboto" panose="02000000000000000000" pitchFamily="2" charset="0"/>
                <a:cs typeface="Myanmar Text" panose="020B0502040204020203" pitchFamily="34" charset="0"/>
              </a:rPr>
              <a:t>¡MUCHAS GRACIAS!</a:t>
            </a:r>
            <a:endParaRPr lang="es-MX" sz="5400" b="1" dirty="0">
              <a:latin typeface="Montserrat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6931EB-0942-B142-0FC7-C81642E72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0236" y="1629116"/>
            <a:ext cx="913016" cy="47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53338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2023</TotalTime>
  <Words>226</Words>
  <Application>Microsoft Office PowerPoint</Application>
  <PresentationFormat>Panorámica</PresentationFormat>
  <Paragraphs>62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Montserrat</vt:lpstr>
      <vt:lpstr>ui-sans-serif</vt:lpstr>
      <vt:lpstr>1_Tema de Office</vt:lpstr>
      <vt:lpstr>Presentación de PowerPoint</vt:lpstr>
      <vt:lpstr>Motivation and Objectives</vt:lpstr>
      <vt:lpstr>Methodology</vt:lpstr>
      <vt:lpstr>Results</vt:lpstr>
      <vt:lpstr>Results</vt:lpstr>
      <vt:lpstr>Results</vt:lpstr>
      <vt:lpstr>Future Work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Paula Andrea Yepes Gómez</dc:creator>
  <cp:lastModifiedBy>PAULA ALEJANDRA ORTIZ SANTANA</cp:lastModifiedBy>
  <cp:revision>37</cp:revision>
  <dcterms:created xsi:type="dcterms:W3CDTF">2022-07-12T20:27:57Z</dcterms:created>
  <dcterms:modified xsi:type="dcterms:W3CDTF">2024-11-28T20:50:49Z</dcterms:modified>
</cp:coreProperties>
</file>